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s, Malcolm E." userId="c5a03152-54c4-4a15-b0de-0fcb3c24bbe0" providerId="ADAL" clId="{CCDB9F15-4938-4DD0-9F5B-CA77554D4E63}"/>
    <pc:docChg chg="modSld">
      <pc:chgData name="Hays, Malcolm E." userId="c5a03152-54c4-4a15-b0de-0fcb3c24bbe0" providerId="ADAL" clId="{CCDB9F15-4938-4DD0-9F5B-CA77554D4E63}" dt="2024-07-31T20:42:17.267" v="9" actId="20577"/>
      <pc:docMkLst>
        <pc:docMk/>
      </pc:docMkLst>
      <pc:sldChg chg="modSp mod">
        <pc:chgData name="Hays, Malcolm E." userId="c5a03152-54c4-4a15-b0de-0fcb3c24bbe0" providerId="ADAL" clId="{CCDB9F15-4938-4DD0-9F5B-CA77554D4E63}" dt="2024-07-31T20:42:17.267" v="9" actId="20577"/>
        <pc:sldMkLst>
          <pc:docMk/>
          <pc:sldMk cId="0" sldId="282"/>
        </pc:sldMkLst>
        <pc:spChg chg="mod">
          <ac:chgData name="Hays, Malcolm E." userId="c5a03152-54c4-4a15-b0de-0fcb3c24bbe0" providerId="ADAL" clId="{CCDB9F15-4938-4DD0-9F5B-CA77554D4E63}" dt="2024-07-31T20:42:17.267" v="9" actId="20577"/>
          <ac:spMkLst>
            <pc:docMk/>
            <pc:sldMk cId="0" sldId="282"/>
            <ac:spMk id="22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d382fd8f2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d382fd8f2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382fd8f2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d382fd8f2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Modules are a quick and easy way to organize your content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Modules just link to already existing content in an organized way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Guide students through your course in a manner that makes sense to THEM (student-centered)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CAFE has a template available to help organize your modules and files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Add prerequisites and thresholds to manage student progress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d382fd8f2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d382fd8f2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Like Modules, Pages can be used to organize content.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Requires more time and effort to create than Modules, but is visually more pleasing and offers more opportunities for creative navigation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Splashy Home page is engaging for students and helps set tone for the course.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d382fd8f2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d382fd8f2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Hiding the Files section from students prevents them from directly accessing the content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Link to the Files from Modules or Pages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If Files will be your primary organizational tool, organize Files into Folders that make logical sense FOR STUDENTS! (Student centered)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d382fd8f2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d382fd8f2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Organizing Course Menu helps cut down on how much effort students need to use to navigate your course (student centered)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REMOVE or HIDE what you are not using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ADD or KEEP only the tools you need.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Use Student View to interact with course and view it through your students’ eyes.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0f73088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0f73088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0f730886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0f730886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0f7308861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0f7308861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There are several different options for student submissions: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 Submission - creates blank column in the Gradebook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Online - Allows for text entry, website URLs, Media Recordings, and File uploads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On Paper - students hand in paper physically, creates blank column in Gradebook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External Tool - third-party applications from publishers, such as Pearson, McGraw-Hill, Cengage, etc.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Similarity (“Plagiarism”) Checking - Turnitin software checks against BILLIONS of papers to find matches.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 it to help students cite sources correctly.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Peer-review - students are randomly assigned other students’ work to evaluate against a rubric and provide feedback.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Weighted grading - Set up Assignment Groups so that different categories of assignments are weighted properly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EXAMPLES - Labs, Homework, Exams, Discussions, Participation, Clicker Points, etc.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0f7308861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0f7308861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First, set up Quiz/Exam container with Quiz parameters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Second, create Questions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Question Types include: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Multiple Choice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Fill-in-Multiple Blanks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Matching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Numerical Answer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Formula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Essay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File Upload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And more…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Randomization through mixing up responses and question banks mitigates cheating attempts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Feedback options to help students use the Quizzes as a learning tool.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Quiz analytics gives detailed breakdown of how well students performed on Quizzes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Moderate Quizzes gives options for additional time or attempts - great for students with a documented disability!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0f7308861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0f7308861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Surveys are created with the same tool as Quizzes.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Graded surveys only record if a student has completed the survey or not.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Responses are anonymous.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d382fd8f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d382fd8f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Building community in online course is just as important (if not more so) than in a face-to-face course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Instructors should make their presence known and felt by students.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Asynchronous courses require creativity and a little more effort to to make presence known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Students should also make their presence known and felt to the instructors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Students will need opportunities to interact with each other - if the instructor is not available, perhaps they can learn from each other if they know that other students are listening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Instructors need to reach out and help students stay on track with their learning goals and outcomes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0f7308861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0f7308861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EVERYTHING that is graded in Canvas MUST be created as an assessment (Assignment, Quiz, or Discussion)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Gradebook allows for custom late grading policies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Entire Grade History is tracked for each student and every assignment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Grades can be exported from Canvas to Joe’SS for mid-semester and final grades.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“Message students who” is a great function for communicating with specific subgroups of students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View Grades based on section or other filters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0f7308861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0f7308861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Built-in annotation tools to grade assignments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Downloading annotated PDF can sometimes be tricky--depends on your PDF-reading/editing software. Adobe PDF Reader is FREE and seems to work best.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SpeedGrader works for Assignments, Quizzes, and Discussions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Assignments is limited by type of file uploaded. Works best with Office docs or otherwise “standard” file types such as PDF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Discussions shows ALL of the student’s contributions to a discussion thread in one handy place.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Quizzes shows ALL of student’s responses -- manually-graded questions such as Essay or Short-Answer can be graded here.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Use the Feedback options to provide detailed commentary on students’ work.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Ask students to respond to comments!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7684d6e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e7684d6e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7684d6e6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7684d6e6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CRS is owned and managed by the UM-System Office of eLearning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Four key features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Course Combo - 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used to combine sections of classes. Pick a “Parent” course and then select the “Children” sections which will then be merged into the “Parent”course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Enrollment data refreshes every 3 hours between 6:30 a.m. and 6:30 p.m.; may have to wait overnight if initiated in the evening hours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Course User Assignment - 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Only applies to Non-Registrar Courses (e.g. Dev courses). Registrar courses should follow established procedures for adding users to a course (work with departments)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New Course 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Create a “DEV” course (equivalent to our old “SANDBOX” courses). You will automatically be added as the Instructor. You can then use the Course User Assignment feature to add additional users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Course Copy (NEW!)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Request a copy of a course in which you are NOT the instructor. Useful if you need to teach a course from a previous instructor who has left, retired, expired, etc.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3d029d1e1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3d029d1e1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d398508e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d398508e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Please remember to publish your course!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#1 complaint from students on first day of class - “I can’t see my course!”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d391f690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d391f690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Please remember to publish your course!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#1 complaint from students on first day of class - “I can’t see my course!”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d382fd8f2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d382fd8f2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d382fd8f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d382fd8f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0f730886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0f730886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Building community in online course is just as important (if not more so) than in a face-to-face course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Instructors should make their presence known and felt by students.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Asynchronous courses require creativity and a little more effort to to make presence known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Students should also make their presence known and felt to the instructors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Students will need opportunities to interact with each other - if the instructor is not available, perhaps they can learn from each other if they know that other students are listening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Instructors need to reach out and help students stay on track with their learning goals and outcomes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d382fd8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d382fd8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Canvas has its own internal email system that can work with students’/instructors’ existing email accounts to provide constant updates from the course.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Instructors and students can use the Inbox in Canvas to track conversations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Alternatively, set up email filtering rules for your courses so that emails don’t get lost. Encourage students to do the same!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d382fd8f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d382fd8f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Announcements is a “broadcasting” communication service - wide distribution, mostly one way.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Announcements can be differentiated by section so that different sections can receive different announcements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Example - Section 101 has a test at 10 a.m. and Section 102 has a test at 11 a.m., so send out reminders for each section.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Announcements can be set up for a delayed release schedule.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Write most of your announcements ahead of time and then set the dates/times of the release (e.g. exam schedule)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Announcements allow attachments to be added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Example - study guides for exams or updated syllabus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d382fd8f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d382fd8f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Notifications are personalized by user - each user can custom define notifications based on their own preferences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Two layers of notifications: Account level and Course level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Account level notifications apply to ALL courses in which you are enrolled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Course level notifications only apply to the course in which they are configured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d391f69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d391f69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Notifications are personalized by user - each user can custom define notifications based on their own preferences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Two layers of notifications: Account level and Course level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Account level notifications apply to ALL courses in which you are enrolled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Course level notifications only apply to the course in which they are configured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d382fd8f2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d382fd8f2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2" descr="SquGrid_36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3825"/>
            <a:ext cx="9144003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799" y="4733572"/>
            <a:ext cx="4418401" cy="4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descr="SquGrid_362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123825"/>
            <a:ext cx="9144003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62799" y="4733572"/>
            <a:ext cx="4418401" cy="4099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msystem.instructur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tkb-p/Instructor#Modul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tkb-p/Instructor#Pag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tkb-p/Instructor#Fil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How-do-I-manage-Course-Navigation-links/ta-p/102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tkb-p/Instructor#Assignment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tkb-p/Instructor#Quizz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How-do-I-create-a-survey-in-my-course/ta-p/78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tkb-p/Instructor#Grade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How-do-I-use-SpeedGrader/ta-p/757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request.umsystem.ed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cafe@mst.edu" TargetMode="External"/><Relationship Id="rId3" Type="http://schemas.openxmlformats.org/officeDocument/2006/relationships/hyperlink" Target="https://community.canvaslms.com/t5/Instructor-Guide/tkb-p/Instructor" TargetMode="External"/><Relationship Id="rId7" Type="http://schemas.openxmlformats.org/officeDocument/2006/relationships/hyperlink" Target="mailto:canvas@umsystem.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teachingtools@umsystem.edu" TargetMode="External"/><Relationship Id="rId5" Type="http://schemas.openxmlformats.org/officeDocument/2006/relationships/hyperlink" Target="https://teachingtools.umsystem.edu" TargetMode="External"/><Relationship Id="rId4" Type="http://schemas.openxmlformats.org/officeDocument/2006/relationships/hyperlink" Target="https://help.mst.edu" TargetMode="External"/><Relationship Id="rId9" Type="http://schemas.openxmlformats.org/officeDocument/2006/relationships/hyperlink" Target="https://cafe.mst.ed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events.umsystem.ed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afe.mst.edu" TargetMode="External"/><Relationship Id="rId4" Type="http://schemas.openxmlformats.org/officeDocument/2006/relationships/hyperlink" Target="mailto:cafe@mst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How-do-I-use-the-Inbox-as-an-instructor/ta-p/62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tkb-p/Instructor#Announcemen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How-do-I-set-my-Canvas-notification-preferences-as-an-instructor/ta-p/122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community.canvaslms.com/t5/Instructor-Guide/How-do-I-manage-notifications-for-a-single-course-as-an/ta-p/100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How-do-I-set-my-Canvas-notification-preferences-as-an-instructor/ta-p/122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community.canvaslms.com/t5/Instructor-Guide/How-do-I-manage-notifications-for-a-single-course-as-an/ta-p/100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542358" y="2602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Other Side of Canvas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>
                <a:solidFill>
                  <a:srgbClr val="999999"/>
                </a:solidFill>
              </a:rPr>
              <a:t>(an instructor's point of view)</a:t>
            </a:r>
            <a:endParaRPr sz="3600" i="1">
              <a:solidFill>
                <a:srgbClr val="999999"/>
              </a:solidFill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576625" y="2083550"/>
            <a:ext cx="8255700" cy="23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GTA Workshop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https://umsystem.instructure.com/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organization important?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Logical progression of materials for students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Easy to find resources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Motivate student engagement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Keep students focused and moving forward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Minimize distractions for students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Reduction of cognitive load</a:t>
            </a:r>
            <a:endParaRPr sz="2200"/>
          </a:p>
        </p:txBody>
      </p:sp>
      <p:sp>
        <p:nvSpPr>
          <p:cNvPr id="117" name="Google Shape;117;p22"/>
          <p:cNvSpPr txBox="1"/>
          <p:nvPr/>
        </p:nvSpPr>
        <p:spPr>
          <a:xfrm>
            <a:off x="1707150" y="3738315"/>
            <a:ext cx="5790600" cy="803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Teachers are designers. An essential act of our profession is the design of curriculum and learning experiences to meet specified purposes.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-- Wiggins and McTighe, </a:t>
            </a:r>
            <a:r>
              <a:rPr lang="en" sz="1300" i="1">
                <a:latin typeface="Times New Roman"/>
                <a:ea typeface="Times New Roman"/>
                <a:cs typeface="Times New Roman"/>
                <a:sym typeface="Times New Roman"/>
              </a:rPr>
              <a:t>Understanding by Design</a:t>
            </a: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 (2005)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509E2F"/>
                </a:solidFill>
              </a:rPr>
              <a:t>Organization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Modules</a:t>
            </a:r>
            <a:endParaRPr sz="24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Simple, yet efficient</a:t>
            </a:r>
            <a:endParaRPr sz="20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Link to other content in Canvas (Pages, Quizzes, Quizzes, Panopto Recordings, etc.)</a:t>
            </a:r>
            <a:endParaRPr sz="20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Guided progression through course</a:t>
            </a:r>
            <a:endParaRPr sz="2000">
              <a:solidFill>
                <a:srgbClr val="509E2F"/>
              </a:solidFill>
            </a:endParaRPr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5126" y="1152475"/>
            <a:ext cx="4424642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509E2F"/>
                </a:solidFill>
              </a:rPr>
              <a:t>Organization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Pages</a:t>
            </a:r>
            <a:endParaRPr sz="24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Lots of flexibility for content</a:t>
            </a:r>
            <a:endParaRPr sz="20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Much more engaging visually</a:t>
            </a:r>
            <a:endParaRPr sz="20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More time &amp; effort to create than modules</a:t>
            </a:r>
            <a:endParaRPr sz="2000">
              <a:solidFill>
                <a:srgbClr val="509E2F"/>
              </a:solidFill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5126" y="1152475"/>
            <a:ext cx="4424650" cy="3408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509E2F"/>
                </a:solidFill>
              </a:rPr>
              <a:t>Organization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Files</a:t>
            </a:r>
            <a:endParaRPr sz="24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RECOMMENDED:</a:t>
            </a:r>
            <a:endParaRPr sz="2000">
              <a:solidFill>
                <a:srgbClr val="509E2F"/>
              </a:solidFill>
            </a:endParaRPr>
          </a:p>
          <a:p>
            <a:pPr marL="800100" lvl="2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Merriweather Sans"/>
              <a:buChar char="■"/>
            </a:pPr>
            <a:r>
              <a:rPr lang="en" sz="2000">
                <a:solidFill>
                  <a:srgbClr val="509E2F"/>
                </a:solidFill>
              </a:rPr>
              <a:t>Hide FILES from students</a:t>
            </a:r>
            <a:endParaRPr sz="2000">
              <a:solidFill>
                <a:srgbClr val="509E2F"/>
              </a:solidFill>
            </a:endParaRPr>
          </a:p>
          <a:p>
            <a:pPr marL="800100" lvl="2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Merriweather Sans"/>
              <a:buChar char="■"/>
            </a:pPr>
            <a:r>
              <a:rPr lang="en" sz="2000">
                <a:solidFill>
                  <a:srgbClr val="509E2F"/>
                </a:solidFill>
              </a:rPr>
              <a:t>Link to FILES from MODULES</a:t>
            </a:r>
            <a:endParaRPr sz="2000">
              <a:solidFill>
                <a:srgbClr val="509E2F"/>
              </a:solidFill>
            </a:endParaRPr>
          </a:p>
          <a:p>
            <a:pPr marL="800100" lvl="2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Merriweather Sans"/>
              <a:buChar char="■"/>
            </a:pPr>
            <a:r>
              <a:rPr lang="en" sz="2000">
                <a:solidFill>
                  <a:srgbClr val="509E2F"/>
                </a:solidFill>
              </a:rPr>
              <a:t>Organize files into folders</a:t>
            </a:r>
            <a:endParaRPr sz="2000">
              <a:solidFill>
                <a:srgbClr val="509E2F"/>
              </a:solidFill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5126" y="1152475"/>
            <a:ext cx="4424650" cy="3408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509E2F"/>
                </a:solidFill>
              </a:rPr>
              <a:t>Organization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Course Menu Navigation</a:t>
            </a:r>
            <a:endParaRPr sz="24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REMOVE/HIDE what isn’t being used</a:t>
            </a:r>
            <a:endParaRPr sz="20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ADD/KEEP what is being used</a:t>
            </a:r>
            <a:endParaRPr sz="2000">
              <a:solidFill>
                <a:srgbClr val="509E2F"/>
              </a:solidFill>
            </a:endParaRPr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5126" y="1152475"/>
            <a:ext cx="4424642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Why assess students?</a:t>
            </a: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 are you measuring/evaluating? Why?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Are your assessments formative? Or summative?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How many assessments are enough?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 will students learn about themselves through your assessments?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Do your assessments measure your student learning outcomes?</a:t>
            </a:r>
            <a:endParaRPr sz="2200"/>
          </a:p>
        </p:txBody>
      </p:sp>
      <p:sp>
        <p:nvSpPr>
          <p:cNvPr id="157" name="Google Shape;157;p28"/>
          <p:cNvSpPr txBox="1"/>
          <p:nvPr/>
        </p:nvSpPr>
        <p:spPr>
          <a:xfrm>
            <a:off x="1288950" y="3904261"/>
            <a:ext cx="6566100" cy="76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“Evaluation without development is punitive. Development without evaluation is guesswork.”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Theall, M. (2007, June 11). Basic issues in good evaluation practice. Invited presentation at the Academic Impressions Institute’s Using Faculty Evaluation Data for Decision Making, Boston, MA.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Assignments</a:t>
            </a: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Variety of submission types</a:t>
            </a:r>
            <a:endParaRPr sz="2400">
              <a:solidFill>
                <a:srgbClr val="509E2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Similarity-checking options</a:t>
            </a:r>
            <a:endParaRPr sz="2400">
              <a:solidFill>
                <a:srgbClr val="509E2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Allow for peer-review</a:t>
            </a:r>
            <a:endParaRPr sz="2400">
              <a:solidFill>
                <a:srgbClr val="509E2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Can be assigned to groups</a:t>
            </a:r>
            <a:endParaRPr sz="2400">
              <a:solidFill>
                <a:srgbClr val="509E2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Allow for weighted grading</a:t>
            </a:r>
            <a:endParaRPr sz="2400">
              <a:solidFill>
                <a:srgbClr val="509E2F"/>
              </a:solidFill>
            </a:endParaRPr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7320" y="1150991"/>
            <a:ext cx="4430067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Quizzes / Exams / Tests</a:t>
            </a:r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LOTS of question types!</a:t>
            </a:r>
            <a:endParaRPr sz="2400">
              <a:solidFill>
                <a:srgbClr val="509E2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Randomization options</a:t>
            </a:r>
            <a:endParaRPr sz="2400">
              <a:solidFill>
                <a:srgbClr val="509E2F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○"/>
            </a:pPr>
            <a:r>
              <a:rPr lang="en" sz="2400">
                <a:solidFill>
                  <a:srgbClr val="509E2F"/>
                </a:solidFill>
              </a:rPr>
              <a:t>Shuffle answers </a:t>
            </a:r>
            <a:endParaRPr sz="2400">
              <a:solidFill>
                <a:srgbClr val="509E2F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○"/>
            </a:pPr>
            <a:r>
              <a:rPr lang="en" sz="2400">
                <a:solidFill>
                  <a:srgbClr val="509E2F"/>
                </a:solidFill>
              </a:rPr>
              <a:t>Question banks</a:t>
            </a:r>
            <a:endParaRPr sz="2400">
              <a:solidFill>
                <a:srgbClr val="509E2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Feedback options</a:t>
            </a:r>
            <a:endParaRPr sz="2400">
              <a:solidFill>
                <a:srgbClr val="509E2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Quiz Analytics</a:t>
            </a:r>
            <a:endParaRPr sz="2400">
              <a:solidFill>
                <a:srgbClr val="509E2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Moderate Quizzes for different student needs</a:t>
            </a:r>
            <a:endParaRPr sz="2400">
              <a:solidFill>
                <a:srgbClr val="509E2F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Students with disabilities</a:t>
            </a:r>
            <a:endParaRPr sz="2000">
              <a:solidFill>
                <a:srgbClr val="509E2F"/>
              </a:solidFill>
            </a:endParaRPr>
          </a:p>
        </p:txBody>
      </p:sp>
      <p:pic>
        <p:nvPicPr>
          <p:cNvPr id="171" name="Google Shape;17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2721" y="1152475"/>
            <a:ext cx="4419266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Surveys</a:t>
            </a:r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Graded or Ungraded</a:t>
            </a:r>
            <a:endParaRPr sz="2400">
              <a:solidFill>
                <a:srgbClr val="509E2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Anonymous responses</a:t>
            </a:r>
            <a:endParaRPr sz="2400">
              <a:solidFill>
                <a:srgbClr val="509E2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Same options as Quizzes</a:t>
            </a:r>
            <a:endParaRPr sz="2400">
              <a:solidFill>
                <a:srgbClr val="509E2F"/>
              </a:solidFill>
            </a:endParaRPr>
          </a:p>
        </p:txBody>
      </p:sp>
      <p:pic>
        <p:nvPicPr>
          <p:cNvPr id="178" name="Google Shape;1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2721" y="1152475"/>
            <a:ext cx="4419266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KEY AREAS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Communication</a:t>
            </a:r>
            <a:endParaRPr sz="21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Inbox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Announcements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Notification</a:t>
            </a:r>
            <a:endParaRPr sz="15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Organization</a:t>
            </a:r>
            <a:endParaRPr sz="21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Modules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Pages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Files</a:t>
            </a:r>
            <a:endParaRPr sz="15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Assessments</a:t>
            </a:r>
            <a:endParaRPr sz="21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Assignments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Quizzes/Exams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Grades/SpeedGrader</a:t>
            </a:r>
            <a:endParaRPr sz="1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Grades</a:t>
            </a:r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 b="1" i="1">
                <a:solidFill>
                  <a:srgbClr val="509E2F"/>
                </a:solidFill>
              </a:rPr>
              <a:t>ALL columns must be set up as Assignment!</a:t>
            </a:r>
            <a:endParaRPr sz="2400" b="1" i="1">
              <a:solidFill>
                <a:srgbClr val="509E2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Late grade policies</a:t>
            </a:r>
            <a:endParaRPr sz="2400">
              <a:solidFill>
                <a:srgbClr val="509E2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Grade History for each student</a:t>
            </a:r>
            <a:endParaRPr sz="2400">
              <a:solidFill>
                <a:srgbClr val="509E2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Export grades into Joe’SS</a:t>
            </a:r>
            <a:endParaRPr sz="2400">
              <a:solidFill>
                <a:srgbClr val="509E2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Message student(s) who...</a:t>
            </a:r>
            <a:endParaRPr sz="2400">
              <a:solidFill>
                <a:srgbClr val="509E2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>
              <a:solidFill>
                <a:srgbClr val="509E2F"/>
              </a:solidFill>
            </a:endParaRPr>
          </a:p>
        </p:txBody>
      </p:sp>
      <p:pic>
        <p:nvPicPr>
          <p:cNvPr id="185" name="Google Shape;18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1113" y="1141976"/>
            <a:ext cx="4422476" cy="343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SpeedGrader</a:t>
            </a:r>
            <a:endParaRPr/>
          </a:p>
        </p:txBody>
      </p:sp>
      <p:sp>
        <p:nvSpPr>
          <p:cNvPr id="191" name="Google Shape;191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Quickly grade student submissions</a:t>
            </a:r>
            <a:endParaRPr sz="2400">
              <a:solidFill>
                <a:srgbClr val="509E2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Annotate PDF/DOCX/PPT/etc.</a:t>
            </a:r>
            <a:endParaRPr sz="2400">
              <a:solidFill>
                <a:srgbClr val="509E2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Provide detailed feedback</a:t>
            </a:r>
            <a:endParaRPr sz="2400">
              <a:solidFill>
                <a:srgbClr val="509E2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400"/>
              <a:buChar char="●"/>
            </a:pPr>
            <a:r>
              <a:rPr lang="en" sz="2400">
                <a:solidFill>
                  <a:srgbClr val="509E2F"/>
                </a:solidFill>
              </a:rPr>
              <a:t>Grade Assignments, Quizzes, Discussions</a:t>
            </a:r>
            <a:endParaRPr sz="2400">
              <a:solidFill>
                <a:srgbClr val="509E2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>
              <a:solidFill>
                <a:srgbClr val="509E2F"/>
              </a:solidFill>
            </a:endParaRPr>
          </a:p>
        </p:txBody>
      </p:sp>
      <p:pic>
        <p:nvPicPr>
          <p:cNvPr id="192" name="Google Shape;19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523" y="1152475"/>
            <a:ext cx="4399652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Canvas Request System </a:t>
            </a:r>
            <a:endParaRPr i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the Canvas Request System?</a:t>
            </a:r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Managed by UM-System Office of eLearning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Available at: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https://canvasrequest.umsystem.edu/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b="1" i="1"/>
              <a:t>Course Combo</a:t>
            </a:r>
            <a:r>
              <a:rPr lang="en" sz="2000"/>
              <a:t> - combine sections of courses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b="1" i="1"/>
              <a:t>Course User Assignment</a:t>
            </a:r>
            <a:r>
              <a:rPr lang="en" sz="2000"/>
              <a:t> - add users to non-Registrar courses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b="1" i="1"/>
              <a:t>New Course</a:t>
            </a:r>
            <a:r>
              <a:rPr lang="en" sz="2000"/>
              <a:t> - request a “DEV” shell (empty course)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b="1" i="1"/>
              <a:t>Course Copy</a:t>
            </a:r>
            <a:r>
              <a:rPr lang="en" sz="2000"/>
              <a:t> - request a course copy for courses in which you are NOT the instructor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b="1" i="1"/>
              <a:t>Delayed Grade Sections</a:t>
            </a:r>
            <a:r>
              <a:rPr lang="en" sz="2000"/>
              <a:t> - Used for “Incompletes”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b="1" i="1"/>
              <a:t>Test Student Accounts</a:t>
            </a:r>
            <a:r>
              <a:rPr lang="en" sz="2000"/>
              <a:t> - </a:t>
            </a:r>
            <a:r>
              <a:rPr lang="en" sz="2000" b="1" i="1">
                <a:solidFill>
                  <a:srgbClr val="FF0000"/>
                </a:solidFill>
              </a:rPr>
              <a:t>Does not apply to S&amp;T</a:t>
            </a:r>
            <a:endParaRPr sz="20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THOUGHTS </a:t>
            </a:r>
            <a:endParaRPr i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Help?</a:t>
            </a:r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Google search for “Canvas Instructor Guides”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https://community.canvaslms.com/t5/Instructor-Guide/tkb-p/Instructor</a:t>
            </a:r>
            <a:r>
              <a:rPr lang="en" sz="1400"/>
              <a:t>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IT Help Desk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573-341-HELP or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https://help.mst.edu</a:t>
            </a:r>
            <a:r>
              <a:rPr lang="en" sz="1400"/>
              <a:t>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Missouri Online - Teaching Tools (</a:t>
            </a:r>
            <a:r>
              <a:rPr lang="en" sz="14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https://teachingtools.umsystem.edu</a:t>
            </a:r>
            <a:r>
              <a:rPr lang="en" sz="1400"/>
              <a:t>) 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teachingtools@umsystem.edu</a:t>
            </a:r>
            <a:r>
              <a:rPr lang="en" sz="1400"/>
              <a:t> / </a:t>
            </a:r>
            <a:r>
              <a:rPr lang="en" sz="14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canvas@umsystem.edu</a:t>
            </a:r>
            <a:r>
              <a:rPr lang="en" sz="1400"/>
              <a:t> / 855-675-0755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Center for Advancing Faculty Excellence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8"/>
              </a:rPr>
              <a:t>cafe@mst.edu</a:t>
            </a:r>
            <a:r>
              <a:rPr lang="en" sz="1400"/>
              <a:t> / </a:t>
            </a:r>
            <a:r>
              <a:rPr lang="en" sz="1400" u="sng">
                <a:solidFill>
                  <a:schemeClr val="hlink"/>
                </a:solidFill>
                <a:hlinkClick r:id="rId9"/>
              </a:rPr>
              <a:t>https://cafe.mst.edu</a:t>
            </a:r>
            <a:r>
              <a:rPr lang="en" sz="1400"/>
              <a:t> / 573-341-6713</a:t>
            </a:r>
            <a:endParaRPr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ctrTitle"/>
          </p:nvPr>
        </p:nvSpPr>
        <p:spPr>
          <a:xfrm>
            <a:off x="311708" y="195446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TO PUBLISH YOUR COURSE!</a:t>
            </a:r>
            <a:endParaRPr/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77465"/>
            <a:ext cx="9143999" cy="2059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99200" cy="238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Online Webinars: </a:t>
            </a:r>
            <a:r>
              <a:rPr lang="en" sz="2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https://elearningevents.umsystem.edu/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1"/>
          </a:p>
        </p:txBody>
      </p:sp>
      <p:sp>
        <p:nvSpPr>
          <p:cNvPr id="226" name="Google Shape;226;p39"/>
          <p:cNvSpPr txBox="1">
            <a:spLocks noGrp="1"/>
          </p:cNvSpPr>
          <p:nvPr>
            <p:ph type="subTitle" idx="1"/>
          </p:nvPr>
        </p:nvSpPr>
        <p:spPr>
          <a:xfrm>
            <a:off x="868775" y="2898500"/>
            <a:ext cx="7963500" cy="15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Contact us: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cafe@mst.edu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Phone</a:t>
            </a:r>
            <a:r>
              <a:rPr lang="en"/>
              <a:t>: 573-341-6713</a:t>
            </a: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https://cafe.mst.edu</a:t>
            </a:r>
            <a:r>
              <a:rPr lang="en" sz="1800"/>
              <a:t> 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communication important?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Instructor presence</a:t>
            </a:r>
            <a:endParaRPr sz="22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 an online course, how will students know they are being heard and listened to?</a:t>
            </a:r>
            <a:endParaRPr sz="18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Student presence</a:t>
            </a:r>
            <a:endParaRPr sz="22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 an online course, how will you know if students are listening to you?</a:t>
            </a:r>
            <a:endParaRPr sz="18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Student-student interactions</a:t>
            </a:r>
            <a:endParaRPr sz="21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Students can learn from each other</a:t>
            </a:r>
            <a:endParaRPr sz="17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Instructor-student interactions</a:t>
            </a:r>
            <a:endParaRPr sz="21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Instructors help students stay on track with their learning process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509E2F"/>
                </a:solidFill>
              </a:rPr>
              <a:t>Communication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Inbox</a:t>
            </a:r>
            <a:endParaRPr sz="24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Internal mail system within Canvas</a:t>
            </a:r>
            <a:endParaRPr sz="20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Sends emails to students’ &amp; instructors’ external email account (Gmail/Outlook/etc.)</a:t>
            </a:r>
            <a:endParaRPr sz="20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Great for managing conversations within a course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6226" y="1152475"/>
            <a:ext cx="3412249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09E2F"/>
                </a:solidFill>
              </a:rPr>
              <a:t>Communication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Announcements</a:t>
            </a:r>
            <a:endParaRPr sz="24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Mostly one-way communication channel</a:t>
            </a:r>
            <a:endParaRPr sz="20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May be differentiated based on Sections</a:t>
            </a:r>
            <a:endParaRPr sz="20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May be delayed for future release</a:t>
            </a:r>
            <a:endParaRPr sz="2000">
              <a:solidFill>
                <a:srgbClr val="509E2F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163" y="1152475"/>
            <a:ext cx="385437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09E2F"/>
                </a:solidFill>
              </a:rPr>
              <a:t>Communication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09E2F"/>
                </a:solidFill>
              </a:rPr>
              <a:t>Notifications</a:t>
            </a:r>
            <a:endParaRPr sz="24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Personalized for each user</a:t>
            </a:r>
            <a:endParaRPr sz="20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Managed at two-levels</a:t>
            </a:r>
            <a:endParaRPr sz="2000">
              <a:solidFill>
                <a:srgbClr val="509E2F"/>
              </a:solidFill>
            </a:endParaRPr>
          </a:p>
          <a:p>
            <a:pPr marL="800100" lvl="2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Merriweather Sans"/>
              <a:buChar char="■"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Account level</a:t>
            </a:r>
            <a:endParaRPr sz="2000">
              <a:solidFill>
                <a:srgbClr val="509E2F"/>
              </a:solidFill>
            </a:endParaRPr>
          </a:p>
          <a:p>
            <a:pPr marL="800100" lvl="2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Merriweather Sans"/>
              <a:buChar char="■"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Course level</a:t>
            </a:r>
            <a:endParaRPr sz="2000">
              <a:solidFill>
                <a:srgbClr val="509E2F"/>
              </a:solidFill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5396" y="1152475"/>
            <a:ext cx="3653908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/>
          <p:nvPr/>
        </p:nvSpPr>
        <p:spPr>
          <a:xfrm>
            <a:off x="7571525" y="2049825"/>
            <a:ext cx="559800" cy="90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09E2F"/>
                </a:solidFill>
              </a:rPr>
              <a:t>Communication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09E2F"/>
                </a:solidFill>
              </a:rPr>
              <a:t>Notifications</a:t>
            </a:r>
            <a:endParaRPr sz="24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Personalized for each user</a:t>
            </a:r>
            <a:endParaRPr sz="2000">
              <a:solidFill>
                <a:srgbClr val="509E2F"/>
              </a:solidFill>
            </a:endParaRPr>
          </a:p>
          <a:p>
            <a:pPr marL="571500" lvl="1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Char char="○"/>
            </a:pPr>
            <a:r>
              <a:rPr lang="en" sz="2000">
                <a:solidFill>
                  <a:srgbClr val="509E2F"/>
                </a:solidFill>
              </a:rPr>
              <a:t>Managed at two-levels</a:t>
            </a:r>
            <a:endParaRPr sz="2000">
              <a:solidFill>
                <a:srgbClr val="509E2F"/>
              </a:solidFill>
            </a:endParaRPr>
          </a:p>
          <a:p>
            <a:pPr marL="800100" lvl="2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Merriweather Sans"/>
              <a:buChar char="■"/>
            </a:pPr>
            <a:r>
              <a:rPr lang="en" sz="2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 level</a:t>
            </a:r>
            <a:endParaRPr sz="2000">
              <a:solidFill>
                <a:srgbClr val="509E2F"/>
              </a:solidFill>
            </a:endParaRPr>
          </a:p>
          <a:p>
            <a:pPr marL="800100" lvl="2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000"/>
              <a:buFont typeface="Merriweather Sans"/>
              <a:buChar char="■"/>
            </a:pPr>
            <a:r>
              <a:rPr lang="en" sz="2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level</a:t>
            </a:r>
            <a:endParaRPr sz="2000">
              <a:solidFill>
                <a:srgbClr val="509E2F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5400" y="1152475"/>
            <a:ext cx="3653900" cy="3419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2199</Words>
  <Application>Microsoft Office PowerPoint</Application>
  <PresentationFormat>On-screen Show (16:9)</PresentationFormat>
  <Paragraphs>266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Merriweather Sans</vt:lpstr>
      <vt:lpstr>Times New Roman</vt:lpstr>
      <vt:lpstr>Simple Light</vt:lpstr>
      <vt:lpstr>The Other Side of Canvas (an instructor's point of view)</vt:lpstr>
      <vt:lpstr>THREE KEY AREAS</vt:lpstr>
      <vt:lpstr>Communication</vt:lpstr>
      <vt:lpstr>Why is communication important?</vt:lpstr>
      <vt:lpstr>Communication</vt:lpstr>
      <vt:lpstr>Communication</vt:lpstr>
      <vt:lpstr>Communication</vt:lpstr>
      <vt:lpstr>Communication</vt:lpstr>
      <vt:lpstr>Organization</vt:lpstr>
      <vt:lpstr>Why is organization important?</vt:lpstr>
      <vt:lpstr>Organization</vt:lpstr>
      <vt:lpstr>Organization</vt:lpstr>
      <vt:lpstr>Organization</vt:lpstr>
      <vt:lpstr>Organization</vt:lpstr>
      <vt:lpstr>Assessments</vt:lpstr>
      <vt:lpstr>Why assess students?</vt:lpstr>
      <vt:lpstr>Assignments</vt:lpstr>
      <vt:lpstr>Quizzes / Exams / Tests</vt:lpstr>
      <vt:lpstr>Surveys</vt:lpstr>
      <vt:lpstr>Grades</vt:lpstr>
      <vt:lpstr>SpeedGrader</vt:lpstr>
      <vt:lpstr>Canvas Request System </vt:lpstr>
      <vt:lpstr>What is the Canvas Request System?</vt:lpstr>
      <vt:lpstr>FINAL THOUGHTS </vt:lpstr>
      <vt:lpstr>Need Help?</vt:lpstr>
      <vt:lpstr>REMEMBER TO PUBLISH YOUR COURSE!</vt:lpstr>
      <vt:lpstr>QUESTIONS? Online Webinars: https://elearningevents.umsystem.edu/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Hays, Malcolm E.</cp:lastModifiedBy>
  <cp:revision>1</cp:revision>
  <dcterms:modified xsi:type="dcterms:W3CDTF">2024-07-31T20:42:19Z</dcterms:modified>
</cp:coreProperties>
</file>